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about cabbage leaf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3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emf"/><Relationship Id="rId6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5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Relationship Id="rId5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4" Type="http://schemas.openxmlformats.org/officeDocument/2006/relationships/image" Target="../media/image45.emf"/><Relationship Id="rId5" Type="http://schemas.openxmlformats.org/officeDocument/2006/relationships/image" Target="../media/image50.emf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6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7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Relationship Id="rId6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64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5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9" Type="http://schemas.openxmlformats.org/officeDocument/2006/relationships/image" Target="../media/image11.emf"/><Relationship Id="rId3" Type="http://schemas.openxmlformats.org/officeDocument/2006/relationships/image" Target="../media/image5.emf"/><Relationship Id="rId6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9" Type="http://schemas.openxmlformats.org/officeDocument/2006/relationships/image" Target="../media/image18.emf"/><Relationship Id="rId3" Type="http://schemas.openxmlformats.org/officeDocument/2006/relationships/image" Target="../media/image12.emf"/><Relationship Id="rId6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9" Type="http://schemas.openxmlformats.org/officeDocument/2006/relationships/image" Target="../media/image24.emf"/><Relationship Id="rId3" Type="http://schemas.openxmlformats.org/officeDocument/2006/relationships/image" Target="../media/image20.emf"/><Relationship Id="rId6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3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1"/>
            <a:ext cx="8229600" cy="138387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IMPLICIT DIFFERENTIATION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AND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RELATED RATES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00" y="1660969"/>
            <a:ext cx="8661620" cy="49199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Recall the two separate and apparently distinct situations that, not surprisingly, are resolved with the same mathematical model.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60066"/>
                </a:solidFill>
              </a:rPr>
              <a:t>Situation no. 1</a:t>
            </a:r>
            <a:r>
              <a:rPr lang="en-US" b="1" dirty="0" smtClean="0">
                <a:solidFill>
                  <a:srgbClr val="0000FF"/>
                </a:solidFill>
              </a:rPr>
              <a:t>:  Some very nice looking and useful curves in the plane are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describable as</a:t>
            </a:r>
          </a:p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(i.e., graphs of </a:t>
            </a:r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ut rather as</a:t>
            </a:r>
          </a:p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i.e. solution sets </a:t>
            </a:r>
            <a:r>
              <a:rPr lang="en-US" b="1" dirty="0" smtClean="0">
                <a:solidFill>
                  <a:srgbClr val="FF0000"/>
                </a:solidFill>
              </a:rPr>
              <a:t>of equations. </a:t>
            </a:r>
          </a:p>
          <a:p>
            <a:pPr marL="0" indent="0">
              <a:lnSpc>
                <a:spcPct val="9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660066"/>
                </a:solidFill>
              </a:rPr>
              <a:t>Compute equations of </a:t>
            </a:r>
            <a:r>
              <a:rPr lang="en-US" b="1" dirty="0">
                <a:solidFill>
                  <a:srgbClr val="660066"/>
                </a:solidFill>
              </a:rPr>
              <a:t>t</a:t>
            </a:r>
            <a:r>
              <a:rPr lang="en-US" b="1" dirty="0" smtClean="0">
                <a:solidFill>
                  <a:srgbClr val="660066"/>
                </a:solidFill>
              </a:rPr>
              <a:t>angent lines.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7" y="4074965"/>
            <a:ext cx="3556000" cy="727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877" y="4667246"/>
            <a:ext cx="3937000" cy="7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1" y="305180"/>
            <a:ext cx="8580981" cy="6244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      is simply the coordinate of the particle on the line.  Without the time sequence of the five positions, you still don’t know how it moves.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" y="305180"/>
            <a:ext cx="8166052" cy="4521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98" y="4942209"/>
            <a:ext cx="431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0" y="354989"/>
            <a:ext cx="8630779" cy="61450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That observation tells us what         ought </a:t>
            </a: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o be.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That’s right, </a:t>
            </a:r>
            <a:r>
              <a:rPr lang="en-US" b="1" dirty="0" smtClean="0">
                <a:solidFill>
                  <a:srgbClr val="FF0000"/>
                </a:solidFill>
              </a:rPr>
              <a:t>time</a:t>
            </a:r>
            <a:r>
              <a:rPr lang="en-US" b="1" dirty="0" smtClean="0">
                <a:solidFill>
                  <a:srgbClr val="0000FF"/>
                </a:solidFill>
              </a:rPr>
              <a:t> 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We already see here the importance of appropriate units: you may use, </a:t>
            </a:r>
            <a:r>
              <a:rPr lang="en-US" b="1" dirty="0" smtClean="0">
                <a:solidFill>
                  <a:srgbClr val="008000"/>
                </a:solidFill>
              </a:rPr>
              <a:t>but good luck with the computations,</a:t>
            </a:r>
            <a:r>
              <a:rPr lang="en-US" b="1" dirty="0" smtClean="0">
                <a:solidFill>
                  <a:srgbClr val="0000FF"/>
                </a:solidFill>
              </a:rPr>
              <a:t> “</a:t>
            </a:r>
            <a:r>
              <a:rPr lang="en-US" b="1" dirty="0" smtClean="0">
                <a:solidFill>
                  <a:srgbClr val="FF0000"/>
                </a:solidFill>
              </a:rPr>
              <a:t>centuries</a:t>
            </a:r>
            <a:r>
              <a:rPr lang="en-US" b="1" dirty="0" smtClean="0">
                <a:solidFill>
                  <a:srgbClr val="0000FF"/>
                </a:solidFill>
              </a:rPr>
              <a:t>” to describe the motion of a mouse in a maze! Same comment applies if you use “</a:t>
            </a:r>
            <a:r>
              <a:rPr lang="en-US" b="1" dirty="0" smtClean="0">
                <a:solidFill>
                  <a:srgbClr val="FF0000"/>
                </a:solidFill>
              </a:rPr>
              <a:t>nanoseconds</a:t>
            </a:r>
            <a:r>
              <a:rPr lang="en-US" b="1" dirty="0" smtClean="0">
                <a:solidFill>
                  <a:srgbClr val="0000FF"/>
                </a:solidFill>
              </a:rPr>
              <a:t>” to describe the flight of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 rocket  towards the moon.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now I will show you the time sequence of the particle in the figure, then we will guess the formula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900" y="305181"/>
            <a:ext cx="48895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81" y="5509429"/>
            <a:ext cx="219329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0" y="305181"/>
            <a:ext cx="8630779" cy="6269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Watch the time units tick !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Can you </a:t>
            </a:r>
            <a:r>
              <a:rPr lang="en-US" b="1" dirty="0" err="1" smtClean="0">
                <a:solidFill>
                  <a:srgbClr val="0000FF"/>
                </a:solidFill>
              </a:rPr>
              <a:t>decribe</a:t>
            </a:r>
            <a:r>
              <a:rPr lang="en-US" b="1" dirty="0" smtClean="0">
                <a:solidFill>
                  <a:srgbClr val="0000FF"/>
                </a:solidFill>
              </a:rPr>
              <a:t> the motion?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" y="910652"/>
            <a:ext cx="8982657" cy="4973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99" y="1931276"/>
            <a:ext cx="2286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74" y="2998688"/>
            <a:ext cx="2540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755" y="4894878"/>
            <a:ext cx="254000" cy="3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334" y="3226296"/>
            <a:ext cx="27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104" y="5275382"/>
            <a:ext cx="2413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1" y="255372"/>
            <a:ext cx="8580982" cy="62695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Usual procedure is to plot the values of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n the horizontal axis of a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Cartesian Coordinates </a:t>
            </a:r>
            <a:r>
              <a:rPr lang="en-US" b="1" dirty="0" smtClean="0">
                <a:solidFill>
                  <a:srgbClr val="0000FF"/>
                </a:solidFill>
              </a:rPr>
              <a:t>system and the corresponding values of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n the vertical axis (the particle still moves on the same slanted slope it was on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 we rename          and         as      and        respectively and get the usual formula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graph and formula in our example are shown in the next slide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542" y="1293941"/>
            <a:ext cx="47498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75" y="230468"/>
            <a:ext cx="48895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265" y="2965498"/>
            <a:ext cx="474980" cy="67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09" y="2965498"/>
            <a:ext cx="488950" cy="67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268" y="3157463"/>
            <a:ext cx="245872" cy="291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81" y="3095950"/>
            <a:ext cx="219748" cy="388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553" y="3483741"/>
            <a:ext cx="1705737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0" y="305180"/>
            <a:ext cx="8556083" cy="62695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formula is (roughly)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the graph (color coded to match the other figure)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02" y="1765600"/>
            <a:ext cx="6473628" cy="4571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64" y="1832182"/>
            <a:ext cx="270459" cy="3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281" y="4149714"/>
            <a:ext cx="219748" cy="388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399" y="22284"/>
            <a:ext cx="4025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13" y="230468"/>
            <a:ext cx="8605880" cy="636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for </a:t>
            </a:r>
            <a:r>
              <a:rPr lang="en-US" b="1" dirty="0" smtClean="0">
                <a:solidFill>
                  <a:srgbClr val="FF0000"/>
                </a:solidFill>
              </a:rPr>
              <a:t>Economics</a:t>
            </a:r>
            <a:r>
              <a:rPr lang="en-US" b="1" dirty="0" smtClean="0">
                <a:solidFill>
                  <a:srgbClr val="0000FF"/>
                </a:solidFill>
              </a:rPr>
              <a:t>, in the situation we will consider,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is the cost (in whatever, maybe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euros,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pesos, ringgit, rupiah, baht, soles, </a:t>
            </a:r>
            <a:r>
              <a:rPr lang="en-US" b="1" dirty="0" err="1" smtClean="0">
                <a:solidFill>
                  <a:srgbClr val="008000"/>
                </a:solidFill>
              </a:rPr>
              <a:t>bolivares</a:t>
            </a:r>
            <a:r>
              <a:rPr lang="en-US" b="1" dirty="0" smtClean="0">
                <a:solidFill>
                  <a:srgbClr val="008000"/>
                </a:solidFill>
              </a:rPr>
              <a:t>, pounds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b="1" dirty="0" smtClean="0">
                <a:solidFill>
                  <a:srgbClr val="0000FF"/>
                </a:solidFill>
              </a:rPr>
              <a:t>of producing a certain amount of </a:t>
            </a:r>
            <a:r>
              <a:rPr lang="en-US" b="1" dirty="0" smtClean="0">
                <a:solidFill>
                  <a:srgbClr val="FF1ADC"/>
                </a:solidFill>
              </a:rPr>
              <a:t>something</a:t>
            </a:r>
            <a:r>
              <a:rPr lang="en-US" b="1" dirty="0" smtClean="0">
                <a:solidFill>
                  <a:srgbClr val="0000FF"/>
                </a:solidFill>
              </a:rPr>
              <a:t> (usually </a:t>
            </a:r>
            <a:r>
              <a:rPr lang="en-US" b="1" dirty="0" smtClean="0">
                <a:solidFill>
                  <a:srgbClr val="FF1ADC"/>
                </a:solidFill>
              </a:rPr>
              <a:t>widgets</a:t>
            </a:r>
            <a:r>
              <a:rPr lang="en-US" b="1" dirty="0" smtClean="0">
                <a:solidFill>
                  <a:srgbClr val="0000FF"/>
                </a:solidFill>
              </a:rPr>
              <a:t> or maybe </a:t>
            </a:r>
            <a:r>
              <a:rPr lang="en-US" b="1" dirty="0" err="1" smtClean="0">
                <a:solidFill>
                  <a:srgbClr val="FF1ADC"/>
                </a:solidFill>
              </a:rPr>
              <a:t>thingamagigs</a:t>
            </a:r>
            <a:r>
              <a:rPr lang="en-US" b="1" dirty="0" smtClean="0">
                <a:solidFill>
                  <a:srgbClr val="0000FF"/>
                </a:solidFill>
              </a:rPr>
              <a:t>).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is how many widgets </a:t>
            </a:r>
            <a:r>
              <a:rPr lang="en-US" b="1" dirty="0" smtClean="0">
                <a:solidFill>
                  <a:srgbClr val="0000FF"/>
                </a:solidFill>
              </a:rPr>
              <a:t>are actually  </a:t>
            </a:r>
            <a:r>
              <a:rPr lang="en-US" b="1" dirty="0" smtClean="0">
                <a:solidFill>
                  <a:srgbClr val="0000FF"/>
                </a:solidFill>
              </a:rPr>
              <a:t>being produced, and the derivative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called the “</a:t>
            </a:r>
            <a:r>
              <a:rPr lang="en-US" b="1" dirty="0" smtClean="0">
                <a:solidFill>
                  <a:srgbClr val="FF0000"/>
                </a:solidFill>
              </a:rPr>
              <a:t>marginal cost</a:t>
            </a:r>
            <a:r>
              <a:rPr lang="en-US" b="1" dirty="0" smtClean="0">
                <a:solidFill>
                  <a:srgbClr val="0000FF"/>
                </a:solidFill>
              </a:rPr>
              <a:t>” of production of widgets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0" y="1208961"/>
            <a:ext cx="522478" cy="73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7" y="3221210"/>
            <a:ext cx="537845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437" y="3851191"/>
            <a:ext cx="852170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330200"/>
            <a:ext cx="8630356" cy="62455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return to the </a:t>
            </a:r>
            <a:r>
              <a:rPr lang="en-US" b="1" dirty="0" smtClean="0">
                <a:solidFill>
                  <a:srgbClr val="FF0000"/>
                </a:solidFill>
              </a:rPr>
              <a:t>elementary dynamics </a:t>
            </a:r>
            <a:r>
              <a:rPr lang="en-US" b="1" dirty="0" smtClean="0">
                <a:solidFill>
                  <a:srgbClr val="0000FF"/>
                </a:solidFill>
              </a:rPr>
              <a:t>problem,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here a particle is moving on a straight line (endowed with a coordinate system.) The position coordinate     of the particle at any time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is given by the equation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will dispense with the standard easy questions such 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Find the average velocity over the time interval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or (answers in </a:t>
            </a:r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Find the instantaneous velocity when             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69" y="2709708"/>
            <a:ext cx="199771" cy="353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508" y="2060597"/>
            <a:ext cx="245872" cy="29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544" y="2315880"/>
            <a:ext cx="40259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92" y="4955541"/>
            <a:ext cx="110363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575" y="5525347"/>
            <a:ext cx="949960" cy="39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938" y="4837220"/>
            <a:ext cx="558800" cy="740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7268" y="5540341"/>
            <a:ext cx="55880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273756"/>
            <a:ext cx="8686800" cy="6358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ask instead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What does a negative velocity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When is the particle at rest (velocity = 0) 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When is the particle receding from the origin?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answer to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is simple, it just mean that as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ncreases        decreases, i.e. the function             is decreasing.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for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b="1" dirty="0" smtClean="0">
                <a:solidFill>
                  <a:srgbClr val="0000FF"/>
                </a:solidFill>
              </a:rPr>
              <a:t>we just set                       and solve for      , those are the times when the velocity is 0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b="1" dirty="0" smtClean="0">
                <a:solidFill>
                  <a:srgbClr val="0000FF"/>
                </a:solidFill>
              </a:rPr>
              <a:t>requires some thought, and we find that the answer is                                                  (</a:t>
            </a:r>
            <a:r>
              <a:rPr lang="en-US" b="1" dirty="0" smtClean="0">
                <a:solidFill>
                  <a:srgbClr val="008000"/>
                </a:solidFill>
              </a:rPr>
              <a:t>think!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70" y="5799244"/>
            <a:ext cx="4191000" cy="754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99" y="2710382"/>
            <a:ext cx="219748" cy="388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78" y="3376854"/>
            <a:ext cx="245872" cy="29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424" y="3235703"/>
            <a:ext cx="829818" cy="53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501" y="4322126"/>
            <a:ext cx="1874774" cy="53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434" y="4381243"/>
            <a:ext cx="219748" cy="3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1" y="245534"/>
            <a:ext cx="8573911" cy="6358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few pertinent remarks.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means that the particle is moving in the positive direction (in the coordinate system of the straight line on which the particle is moving.)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the number                carries information not only about how fast the particle is moving but also in which direction it is moving.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number                    corresponds to our everyday meaning of the word speed. We make this formal: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is the </a:t>
            </a:r>
            <a:r>
              <a:rPr lang="en-US" b="1" u="sng" dirty="0" smtClean="0">
                <a:solidFill>
                  <a:srgbClr val="FF0000"/>
                </a:solidFill>
              </a:rPr>
              <a:t>velocity</a:t>
            </a:r>
            <a:r>
              <a:rPr lang="en-US" b="1" dirty="0" smtClean="0">
                <a:solidFill>
                  <a:srgbClr val="0000FF"/>
                </a:solidFill>
              </a:rPr>
              <a:t> at time              while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8" y="804125"/>
            <a:ext cx="1690370" cy="48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97" y="5535284"/>
            <a:ext cx="1121791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697" y="2592814"/>
            <a:ext cx="983488" cy="53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245" y="3917205"/>
            <a:ext cx="1137158" cy="829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08" y="5514626"/>
            <a:ext cx="1213993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330200"/>
            <a:ext cx="8658578" cy="6302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is the </a:t>
            </a:r>
            <a:r>
              <a:rPr lang="en-US" b="1" u="sng" dirty="0" smtClean="0">
                <a:solidFill>
                  <a:srgbClr val="FF0000"/>
                </a:solidFill>
              </a:rPr>
              <a:t>speed </a:t>
            </a:r>
            <a:r>
              <a:rPr lang="en-US" b="1" dirty="0" smtClean="0">
                <a:solidFill>
                  <a:srgbClr val="0000FF"/>
                </a:solidFill>
              </a:rPr>
              <a:t>at time                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Following tradition we call the second derivative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the </a:t>
            </a:r>
            <a:r>
              <a:rPr lang="en-US" b="1" u="sng" dirty="0" smtClean="0">
                <a:solidFill>
                  <a:srgbClr val="FF0000"/>
                </a:solidFill>
              </a:rPr>
              <a:t>acceleration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is now time to do several exercises, at least the following </a:t>
            </a:r>
            <a:r>
              <a:rPr lang="en-US" b="1" dirty="0" smtClean="0">
                <a:solidFill>
                  <a:srgbClr val="008000"/>
                </a:solidFill>
              </a:rPr>
              <a:t>recommended</a:t>
            </a:r>
            <a:r>
              <a:rPr lang="en-US" b="1" dirty="0" smtClean="0">
                <a:solidFill>
                  <a:srgbClr val="0000FF"/>
                </a:solidFill>
              </a:rPr>
              <a:t> ones, on pp. 173 – 176 of the textbook (28 is very pleasant </a:t>
            </a:r>
            <a:r>
              <a:rPr lang="en-US" sz="4000" b="1" dirty="0" smtClean="0">
                <a:solidFill>
                  <a:srgbClr val="FF1ADC"/>
                </a:solidFill>
                <a:sym typeface="Wingdings"/>
              </a:rPr>
              <a:t>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):  </a:t>
            </a:r>
            <a:r>
              <a:rPr lang="en-US" b="1" dirty="0" smtClean="0">
                <a:solidFill>
                  <a:srgbClr val="0000FF"/>
                </a:solidFill>
              </a:rPr>
              <a:t>6 through 10, 13, 14, 17, 18 20, 22. 23, 25a, 27, 28, 30, 31, 32a . </a:t>
            </a:r>
            <a:r>
              <a:rPr lang="en-US" b="1" u="sng" dirty="0" smtClean="0">
                <a:solidFill>
                  <a:srgbClr val="FF0000"/>
                </a:solidFill>
              </a:rPr>
              <a:t>I </a:t>
            </a:r>
            <a:r>
              <a:rPr lang="en-US" b="1" u="sng" dirty="0" err="1" smtClean="0">
                <a:solidFill>
                  <a:srgbClr val="FF0000"/>
                </a:solidFill>
              </a:rPr>
              <a:t>wll</a:t>
            </a:r>
            <a:r>
              <a:rPr lang="en-US" b="1" u="sng" dirty="0" smtClean="0">
                <a:solidFill>
                  <a:srgbClr val="FF0000"/>
                </a:solidFill>
              </a:rPr>
              <a:t> add 1% to the homework score to everyone who hands in all 23 answers by 9/28.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7" y="229969"/>
            <a:ext cx="1367663" cy="82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200" y="273756"/>
            <a:ext cx="1121791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37" y="1568708"/>
            <a:ext cx="2858262" cy="1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284018"/>
            <a:ext cx="8548254" cy="6250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Situation no. 2</a:t>
            </a:r>
            <a:r>
              <a:rPr lang="en-US" b="1" dirty="0" smtClean="0">
                <a:solidFill>
                  <a:srgbClr val="0000FF"/>
                </a:solidFill>
              </a:rPr>
              <a:t>: Two quantities        and         are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related to each other via some formula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(easiest example: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is the surface area       of a sphere,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is the volume       of the same sphere.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should be able to show that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, the formula that relates       and      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You know how fast          changes.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How fast does           change?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(Pump air in the sphere at a certain known  rate.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How fast does the surface area expand?)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38" y="237836"/>
            <a:ext cx="4318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1" y="237836"/>
            <a:ext cx="4445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3" y="1835726"/>
            <a:ext cx="4318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3" y="2352962"/>
            <a:ext cx="4445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989281"/>
            <a:ext cx="3048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45" y="2539998"/>
            <a:ext cx="3048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827" y="2938317"/>
            <a:ext cx="28829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054" y="3596408"/>
            <a:ext cx="304800" cy="33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138" y="3626425"/>
            <a:ext cx="304800" cy="33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928" y="1341581"/>
            <a:ext cx="24257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63" y="4002807"/>
            <a:ext cx="4318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463" y="4543134"/>
            <a:ext cx="444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1" y="255372"/>
            <a:ext cx="8680575" cy="636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Situation No. 2 </a:t>
            </a:r>
            <a:r>
              <a:rPr lang="en-US" b="1" dirty="0" smtClean="0">
                <a:solidFill>
                  <a:srgbClr val="0000FF"/>
                </a:solidFill>
              </a:rPr>
              <a:t>as stated is a little beyond (</a:t>
            </a:r>
            <a:r>
              <a:rPr lang="en-US" b="1" dirty="0" smtClean="0">
                <a:solidFill>
                  <a:srgbClr val="008000"/>
                </a:solidFill>
              </a:rPr>
              <a:t>but not by much</a:t>
            </a:r>
            <a:r>
              <a:rPr lang="en-US" b="1" dirty="0" smtClean="0">
                <a:solidFill>
                  <a:srgbClr val="0000FF"/>
                </a:solidFill>
              </a:rPr>
              <a:t>) our immediate reach.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We’ll make it easier by assuming that the relationship                              is actually of the form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(that is,        </a:t>
            </a:r>
            <a:r>
              <a:rPr lang="en-US" b="1" dirty="0" smtClean="0">
                <a:solidFill>
                  <a:srgbClr val="FF0000"/>
                </a:solidFill>
              </a:rPr>
              <a:t>depends on        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we will ask ourselves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At what rate does        change relative to a change in         ? More precisely, if         changes in value from       to      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then         changes from             to               and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05" y="1826661"/>
            <a:ext cx="24257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2436261"/>
            <a:ext cx="19939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649" y="2968824"/>
            <a:ext cx="4318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3010849"/>
            <a:ext cx="4445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801" y="4117393"/>
            <a:ext cx="4318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65" y="4652281"/>
            <a:ext cx="4445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106" y="4652281"/>
            <a:ext cx="4445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46" y="5331429"/>
            <a:ext cx="265430" cy="265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784" y="5250149"/>
            <a:ext cx="251460" cy="363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02" y="5710153"/>
            <a:ext cx="4318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4645" y="5786274"/>
            <a:ext cx="922020" cy="516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8604" y="5776550"/>
            <a:ext cx="908050" cy="5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10" y="305180"/>
            <a:ext cx="8630778" cy="62944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ratio                                   (called the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ifference quotient, measures the average amount of change in         when      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hanges from</a:t>
            </a:r>
          </a:p>
          <a:p>
            <a:pPr marL="0" indent="0">
              <a:lnSpc>
                <a:spcPct val="120000"/>
              </a:lnSpc>
              <a:spcBef>
                <a:spcPts val="192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to      . The limit</a:t>
            </a:r>
          </a:p>
          <a:p>
            <a:pPr marL="0" indent="0">
              <a:lnSpc>
                <a:spcPct val="120000"/>
              </a:lnSpc>
              <a:spcBef>
                <a:spcPts val="192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then the </a:t>
            </a:r>
            <a:r>
              <a:rPr lang="en-US" b="1" dirty="0" smtClean="0">
                <a:solidFill>
                  <a:srgbClr val="FF0000"/>
                </a:solidFill>
              </a:rPr>
              <a:t>instantaneous rate of change </a:t>
            </a:r>
            <a:r>
              <a:rPr lang="en-US" b="1" dirty="0" smtClean="0">
                <a:solidFill>
                  <a:srgbClr val="0000FF"/>
                </a:solidFill>
              </a:rPr>
              <a:t>of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elative to       ,  when                    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Recognize any of this?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That’s right, we are talking about               ! 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the derivative (</a:t>
            </a:r>
            <a:r>
              <a:rPr lang="en-US" sz="3000" b="1" dirty="0" smtClean="0">
                <a:solidFill>
                  <a:srgbClr val="0000FF"/>
                </a:solidFill>
              </a:rPr>
              <a:t>of      with respect to      )</a:t>
            </a:r>
            <a:endParaRPr lang="en-US" sz="30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16" y="0"/>
            <a:ext cx="2332990" cy="1145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93" y="2559638"/>
            <a:ext cx="27813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893" y="1509276"/>
            <a:ext cx="4318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10" y="1521591"/>
            <a:ext cx="4445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63" y="2447069"/>
            <a:ext cx="265430" cy="265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970" y="2405135"/>
            <a:ext cx="228600" cy="33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986" y="4147235"/>
            <a:ext cx="1285240" cy="670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386" y="4960667"/>
            <a:ext cx="7747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819" y="3593395"/>
            <a:ext cx="4318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60" y="4197043"/>
            <a:ext cx="4445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19" y="6021105"/>
            <a:ext cx="356859" cy="503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217" y="6021105"/>
            <a:ext cx="367355" cy="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6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09" y="280276"/>
            <a:ext cx="8556083" cy="6344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a mathematician I don’t have to tell you what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and          stand for, just two numerical quantities related to each other by some formula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is the beauty of </a:t>
            </a:r>
            <a:r>
              <a:rPr lang="en-US" b="1" dirty="0" smtClean="0">
                <a:solidFill>
                  <a:srgbClr val="FF0000"/>
                </a:solidFill>
              </a:rPr>
              <a:t>Mathematics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your textbook puts it, on p. 73,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single mathematical concept (such as the </a:t>
            </a:r>
            <a:r>
              <a:rPr lang="en-US" b="1" i="1" dirty="0" smtClean="0">
                <a:solidFill>
                  <a:srgbClr val="FF0000"/>
                </a:solidFill>
              </a:rPr>
              <a:t>derivative</a:t>
            </a:r>
            <a:r>
              <a:rPr lang="en-US" b="1" dirty="0" smtClean="0">
                <a:solidFill>
                  <a:srgbClr val="0000FF"/>
                </a:solidFill>
              </a:rPr>
              <a:t>) can have different interpretations in each of the sciences.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Joseph Fourier </a:t>
            </a:r>
            <a:r>
              <a:rPr lang="en-US" b="1" dirty="0" smtClean="0">
                <a:solidFill>
                  <a:srgbClr val="0000FF"/>
                </a:solidFill>
              </a:rPr>
              <a:t>(you’ll meet his work eventually) put it this way: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Mathematics</a:t>
            </a:r>
            <a:r>
              <a:rPr lang="en-US" b="1" dirty="0" smtClean="0">
                <a:solidFill>
                  <a:srgbClr val="008000"/>
                </a:solidFill>
              </a:rPr>
              <a:t> compares the most diverse phenomena and discovers the secret analogies that unite them.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5" y="653108"/>
            <a:ext cx="47498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25" y="678012"/>
            <a:ext cx="48895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526" y="1624371"/>
            <a:ext cx="219329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09" y="255372"/>
            <a:ext cx="8580981" cy="6344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me paraphrase what your textbook says: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 single mathematical concept (such as the </a:t>
            </a:r>
            <a:r>
              <a:rPr lang="en-US" b="1" i="1" dirty="0" smtClean="0">
                <a:solidFill>
                  <a:srgbClr val="FF0000"/>
                </a:solidFill>
              </a:rPr>
              <a:t>derivative of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b="1" dirty="0">
                <a:solidFill>
                  <a:srgbClr val="0000FF"/>
                </a:solidFill>
              </a:rPr>
              <a:t>can have different interpretations in each of the sciences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me tell you that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ach science (Physics, Chemistry, Biology, Psychology, Sociology, Computer Science, Medicine,… you name it)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ach sub-branch of each science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rgbClr val="0000FF"/>
                </a:solidFill>
              </a:rPr>
              <a:t>Each group or researchers in each sub-branch of each science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rgbClr val="0000FF"/>
                </a:solidFill>
              </a:rPr>
              <a:t>Each individual researcher in each group …</a:t>
            </a:r>
          </a:p>
          <a:p>
            <a:pPr>
              <a:buFont typeface="Wingdings" charset="2"/>
              <a:buChar char="§"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37" y="1176099"/>
            <a:ext cx="219329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09" y="255372"/>
            <a:ext cx="8580981" cy="6394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ach one has a favorite        and      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Your textbook gives you several examples, from </a:t>
            </a:r>
            <a:r>
              <a:rPr lang="en-US" b="1" dirty="0" smtClean="0">
                <a:solidFill>
                  <a:srgbClr val="FF0000"/>
                </a:solidFill>
              </a:rPr>
              <a:t>physics, chemistry, thermodynamics, biology, economics.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will give you two, from </a:t>
            </a:r>
            <a:r>
              <a:rPr lang="en-US" b="1" dirty="0" smtClean="0">
                <a:solidFill>
                  <a:srgbClr val="FF0000"/>
                </a:solidFill>
              </a:rPr>
              <a:t>physics</a:t>
            </a:r>
            <a:r>
              <a:rPr lang="en-US" b="1" dirty="0" smtClean="0">
                <a:solidFill>
                  <a:srgbClr val="0000FF"/>
                </a:solidFill>
              </a:rPr>
              <a:t> (actually </a:t>
            </a:r>
            <a:r>
              <a:rPr lang="en-US" b="1" dirty="0" smtClean="0">
                <a:solidFill>
                  <a:srgbClr val="FF0000"/>
                </a:solidFill>
              </a:rPr>
              <a:t>elementary dynamics</a:t>
            </a:r>
            <a:r>
              <a:rPr lang="en-US" b="1" dirty="0" smtClean="0">
                <a:solidFill>
                  <a:srgbClr val="0000FF"/>
                </a:solidFill>
              </a:rPr>
              <a:t>) and </a:t>
            </a:r>
            <a:r>
              <a:rPr lang="en-US" b="1" dirty="0" smtClean="0">
                <a:solidFill>
                  <a:srgbClr val="FF0000"/>
                </a:solidFill>
              </a:rPr>
              <a:t>economics</a:t>
            </a:r>
            <a:r>
              <a:rPr lang="en-US" b="1" dirty="0" smtClean="0">
                <a:solidFill>
                  <a:srgbClr val="0000FF"/>
                </a:solidFill>
              </a:rPr>
              <a:t> (du jour in today’s economic environment!), but I expect you to read all the rest in your textbook, as well as in the exercises.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elementary dynamics</a:t>
            </a:r>
            <a:r>
              <a:rPr lang="en-US" b="1" dirty="0" smtClean="0">
                <a:solidFill>
                  <a:srgbClr val="0000FF"/>
                </a:solidFill>
              </a:rPr>
              <a:t> (first investigated by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Galileo </a:t>
            </a:r>
            <a:r>
              <a:rPr lang="en-US" b="1" dirty="0" err="1" smtClean="0">
                <a:solidFill>
                  <a:srgbClr val="FF0000"/>
                </a:solidFill>
              </a:rPr>
              <a:t>Galilei</a:t>
            </a:r>
            <a:r>
              <a:rPr lang="en-US" b="1" dirty="0" smtClean="0">
                <a:solidFill>
                  <a:srgbClr val="0000FF"/>
                </a:solidFill>
              </a:rPr>
              <a:t>) we are interested in the motion of a particle that moves along a straight  line.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05" y="180660"/>
            <a:ext cx="431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14" y="180660"/>
            <a:ext cx="444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2" y="280276"/>
            <a:ext cx="8630778" cy="63193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only thing that’s needed on that line is a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“coordinate system”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we can talk </a:t>
            </a:r>
            <a:r>
              <a:rPr lang="en-US" b="1" dirty="0" smtClean="0">
                <a:solidFill>
                  <a:srgbClr val="FF0000"/>
                </a:solidFill>
              </a:rPr>
              <a:t>numerically </a:t>
            </a:r>
            <a:r>
              <a:rPr lang="en-US" b="1" dirty="0" smtClean="0">
                <a:solidFill>
                  <a:srgbClr val="0000FF"/>
                </a:solidFill>
              </a:rPr>
              <a:t>about the position of the particle on the line.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have been brainwashed into thinking that the straight line is either horizontal or vertical,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ut actually it could be anywhere, even Galileo was studying how a ball rolls down on a slope!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what quantities        and        are we interested in?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the numerical position of the particle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09" y="4637783"/>
            <a:ext cx="47498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16" y="4637783"/>
            <a:ext cx="488950" cy="67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36" y="5733566"/>
            <a:ext cx="90805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13" y="330085"/>
            <a:ext cx="8630778" cy="6219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The actual numerical values of         depend on the units of measure used. To a mathematician the choice had little value </a:t>
            </a:r>
            <a:r>
              <a:rPr lang="en-US" b="1" dirty="0" smtClean="0">
                <a:solidFill>
                  <a:srgbClr val="008000"/>
                </a:solidFill>
              </a:rPr>
              <a:t>(except that some choices make more sense and may make computations easier than others)</a:t>
            </a:r>
            <a:r>
              <a:rPr lang="en-US" b="1" dirty="0" smtClean="0">
                <a:solidFill>
                  <a:srgbClr val="0000FF"/>
                </a:solidFill>
              </a:rPr>
              <a:t>, but to the practitioner in the field they are of extreme importance. The moral is: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  </a:t>
            </a:r>
            <a:r>
              <a:rPr lang="en-US" b="1" dirty="0" smtClean="0">
                <a:solidFill>
                  <a:srgbClr val="FF0000"/>
                </a:solidFill>
              </a:rPr>
              <a:t>PAY ATTENTION TO THE UNITS ! </a:t>
            </a:r>
            <a:r>
              <a:rPr lang="en-US" dirty="0" smtClean="0">
                <a:sym typeface="Wingdings"/>
              </a:rPr>
              <a:t>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So the numerical values of         are simply 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osition coordinates of  the particle on the line where it moves.  The next figure shows five such positions.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44" y="299605"/>
            <a:ext cx="474980" cy="6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78" y="3963504"/>
            <a:ext cx="47498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1387</Words>
  <Application>Microsoft Macintosh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IMPLICIT DIFFERENTIATION AND 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390</cp:revision>
  <dcterms:created xsi:type="dcterms:W3CDTF">2011-08-21T14:29:24Z</dcterms:created>
  <dcterms:modified xsi:type="dcterms:W3CDTF">2011-09-25T14:50:11Z</dcterms:modified>
</cp:coreProperties>
</file>